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0" r:id="rId4"/>
    <p:sldId id="281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2" r:id="rId23"/>
  </p:sldIdLst>
  <p:sldSz cx="14630400" cy="8229600"/>
  <p:notesSz cx="8229600" cy="14630400"/>
  <p:embeddedFontLst>
    <p:embeddedFont>
      <p:font typeface="Noto Sans TC" panose="020B0604020202020204" charset="-128"/>
      <p:regular r:id="rId25"/>
    </p:embeddedFont>
    <p:embeddedFont>
      <p:font typeface="Sora Medium" panose="020B0604020202020204" charset="0"/>
      <p:regular r:id="rId26"/>
    </p:embeddedFont>
  </p:embeddedFontLst>
  <p:defaultTextStyle>
    <a:defPPr>
      <a:defRPr lang="es-C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0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f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Sistema de Gestión de Contratos para SOLUTEL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62611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70040" y="6244284"/>
            <a:ext cx="27081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David </a:t>
            </a:r>
            <a:r>
              <a:rPr lang="en-US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Quintana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Valdés</a:t>
            </a:r>
            <a:endParaRPr lang="en-US" sz="2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B7F364-FAA2-EADF-5DF1-F6703353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476" y="-153319"/>
            <a:ext cx="3809524" cy="38095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24C011-D624-CCA1-1BC8-BFAF7404D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27" y="310242"/>
            <a:ext cx="2911929" cy="2911929"/>
          </a:xfrm>
          <a:prstGeom prst="rect">
            <a:avLst/>
          </a:prstGeom>
        </p:spPr>
      </p:pic>
      <p:sp>
        <p:nvSpPr>
          <p:cNvPr id="4" name="Text 4">
            <a:extLst>
              <a:ext uri="{FF2B5EF4-FFF2-40B4-BE49-F238E27FC236}">
                <a16:creationId xmlns:a16="http://schemas.microsoft.com/office/drawing/2014/main" id="{BE1225D3-647C-8725-A137-6522609D4639}"/>
              </a:ext>
            </a:extLst>
          </p:cNvPr>
          <p:cNvSpPr/>
          <p:nvPr/>
        </p:nvSpPr>
        <p:spPr>
          <a:xfrm>
            <a:off x="1270040" y="6641119"/>
            <a:ext cx="270819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Iosmel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 </a:t>
            </a:r>
            <a:r>
              <a:rPr lang="en-US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Sanches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</a:rPr>
              <a:t> Martinez</a:t>
            </a: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198901E8-0BEC-962C-91C2-11A3F14770C4}"/>
              </a:ext>
            </a:extLst>
          </p:cNvPr>
          <p:cNvSpPr/>
          <p:nvPr/>
        </p:nvSpPr>
        <p:spPr>
          <a:xfrm>
            <a:off x="799793" y="671014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F7CE8F-4C75-9425-7330-7FD84B6D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3" y="1348682"/>
            <a:ext cx="9023541" cy="644094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8BF93BD4-3B58-1BCD-FC71-8526DA03D143}"/>
              </a:ext>
            </a:extLst>
          </p:cNvPr>
          <p:cNvSpPr/>
          <p:nvPr/>
        </p:nvSpPr>
        <p:spPr>
          <a:xfrm>
            <a:off x="793790" y="43997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Actividad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Firma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Factura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8711999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145B8B-8FCF-C706-81AF-D4488540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148756"/>
            <a:ext cx="9508190" cy="686313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AAD1FDE-9F65-7D4C-005B-B05C9BBB090F}"/>
              </a:ext>
            </a:extLst>
          </p:cNvPr>
          <p:cNvSpPr/>
          <p:nvPr/>
        </p:nvSpPr>
        <p:spPr>
          <a:xfrm>
            <a:off x="793790" y="43997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Actividad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Realiza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Contrato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27225228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2DF457-E2EE-6281-3CF7-096A5C33CAFD}"/>
              </a:ext>
            </a:extLst>
          </p:cNvPr>
          <p:cNvSpPr/>
          <p:nvPr/>
        </p:nvSpPr>
        <p:spPr>
          <a:xfrm>
            <a:off x="793790" y="1104006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Documentación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del Software</a:t>
            </a:r>
            <a:endParaRPr lang="en-US" sz="44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033C712D-E26A-DFF0-712D-9E5EF8F2EF72}"/>
              </a:ext>
            </a:extLst>
          </p:cNvPr>
          <p:cNvSpPr/>
          <p:nvPr/>
        </p:nvSpPr>
        <p:spPr>
          <a:xfrm>
            <a:off x="2045647" y="3550511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sigueinte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documentción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describe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software.</a:t>
            </a:r>
            <a:endParaRPr lang="en-US" sz="17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4D71B68-C56E-F9D1-B15F-7451BF11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38058"/>
            <a:ext cx="1134070" cy="13608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6FC101-29EB-CA05-33E3-341760A0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64" t="10995" r="16853" b="10709"/>
          <a:stretch/>
        </p:blipFill>
        <p:spPr>
          <a:xfrm>
            <a:off x="6579938" y="-32948"/>
            <a:ext cx="8050462" cy="826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19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54FBE8-BAE5-1FCA-ABBE-C64219417125}"/>
              </a:ext>
            </a:extLst>
          </p:cNvPr>
          <p:cNvSpPr/>
          <p:nvPr/>
        </p:nvSpPr>
        <p:spPr>
          <a:xfrm>
            <a:off x="793790" y="39522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Caso de Uso del Software</a:t>
            </a:r>
            <a:endParaRPr lang="en-US" sz="44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C832C5-1B93-4F6E-1327-70ADCA9C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70" y="1104006"/>
            <a:ext cx="8921036" cy="68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45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07A90E-625A-3DBA-6A29-66CFC974248E}"/>
              </a:ext>
            </a:extLst>
          </p:cNvPr>
          <p:cNvSpPr/>
          <p:nvPr/>
        </p:nvSpPr>
        <p:spPr>
          <a:xfrm>
            <a:off x="694611" y="938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Requerimientos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Funcionales</a:t>
            </a:r>
            <a:endParaRPr lang="en-US" sz="44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765F12E1-9C32-37E6-6408-BDE57205E6D2}"/>
              </a:ext>
            </a:extLst>
          </p:cNvPr>
          <p:cNvSpPr/>
          <p:nvPr/>
        </p:nvSpPr>
        <p:spPr>
          <a:xfrm>
            <a:off x="694611" y="891104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Visitante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Ofertas por el contrato a la que estas pertenecen, entidad a las que pertenecen dicho contrato, descripción o rango de fecha de vigencia de estas.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Trabajadores Autorizados por contrato o por una entidad en específico, por nombre, carnet de identidad o número de teléfono.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Tipos de Contratos por nombres.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Generar reportes PDF o EXEL de un grupo selecto de ofertas de un contrato de una entidad.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Entidades por nombre, dirección, tipo entidad, código reo, código </a:t>
            </a:r>
            <a:r>
              <a:rPr lang="es-E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nit</a:t>
            </a: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, cuenta bancaria.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Trabajadores Autorizados, Contratos y Ofertas asociadas a una entidad en especifica.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 Usuarios del sistema podrán autenticarse para iniciar sesión.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Contratos por una entidad, Tipo de Contrato, # consecutivo, clasificación o rango de fecha de inicio fin.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 usuarios pueden cambiar su contraseña en cualquier momento conociendo la vieja contraseña.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Alertar al usuario cuando un contrato esté próximo a su fecha de vencimiento. </a:t>
            </a:r>
            <a:r>
              <a:rPr lang="es-E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(2 </a:t>
            </a: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mes).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Administrador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Ver Usuarios por nombre, nombre del usuario, rol.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las Entidades del sistema.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los Tipos de contrato del sistema.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los Contratos del sistema que tenga una Entidad y un Tipo de Contrato.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las Ofertas a un Contrato en específico.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Gestionar (Agregar, modificar, eliminar, ver) los Trabajadores Autorizados a firmar un contrato.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1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la asociación de Trabajadores Autorizados a contratos.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Administrador General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 startAt="18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Gestionar (Agregar, modificar, eliminar, ver) usuarios en el sistema.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18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Denegar o permitir el acceso a un usuario al sistema.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7136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1F2954-1CC1-EE9C-44BC-214C435A7DCD}"/>
              </a:ext>
            </a:extLst>
          </p:cNvPr>
          <p:cNvSpPr/>
          <p:nvPr/>
        </p:nvSpPr>
        <p:spPr>
          <a:xfrm>
            <a:off x="694611" y="760502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Requerimientos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no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Funcionales</a:t>
            </a:r>
            <a:endParaRPr lang="en-US" sz="44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9A76C931-25AB-0A9B-1E08-C41391D8AD08}"/>
              </a:ext>
            </a:extLst>
          </p:cNvPr>
          <p:cNvSpPr/>
          <p:nvPr/>
        </p:nvSpPr>
        <p:spPr>
          <a:xfrm>
            <a:off x="694611" y="1957904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software debe funcionar en un entorno virtual web siendo accesible desde cualquier lugar con internet.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software debe ser responsivo, es decir que pueda ser visible desde una vista desktop y móvil.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software debe presentar una interfaz visual cómoda e intuitiva para el usuario.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Cualquier usuario con conocimientos del negocio debe ser capas de usar el software sin necesidad de una excesiva preparación.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software debe estar optimizado para dar una rápida respuesta aun con una conexión relativamente mala.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La interfaz visual del software debe ser acorde con los colores y estilos de la empresa.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software debe ser escalable para futuros posibles cambios que pueda sufrir este.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20724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A4AD75-4A6A-C971-43E2-EA11FF49F763}"/>
              </a:ext>
            </a:extLst>
          </p:cNvPr>
          <p:cNvSpPr/>
          <p:nvPr/>
        </p:nvSpPr>
        <p:spPr>
          <a:xfrm>
            <a:off x="694611" y="760502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Reglas del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Negocio</a:t>
            </a:r>
            <a:endParaRPr lang="en-US" sz="44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E48B51F6-B459-9CB1-9DAA-603A369DA9EC}"/>
              </a:ext>
            </a:extLst>
          </p:cNvPr>
          <p:cNvSpPr/>
          <p:nvPr/>
        </p:nvSpPr>
        <p:spPr>
          <a:xfrm>
            <a:off x="694611" y="1957904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Para realizar cualquier operación o consulta en el software los usuarios debe estar autentificado en el mismo.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Cada autentificación del usuario en el software tendrá una duración de 3h. Al terminar este tiempo el usuario debe volver a autentificarse.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Un usuario solo puede acceder al sistema si es que un administrador no le ha denegado el acceso a este.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El único que puede crear usuarios en el sistema es el administrador general.</a:t>
            </a: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Solo puede existir un administrador general en el sistema</a:t>
            </a:r>
            <a:r>
              <a:rPr lang="es-ES" kern="100" dirty="0">
                <a:solidFill>
                  <a:srgbClr val="E0D6DE"/>
                </a:solidFill>
                <a:latin typeface="Arial" panose="020B0604020202020204" pitchFamily="34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s-C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s-CU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48185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99754A-0AA9-B153-017E-15597CC14C5C}"/>
              </a:ext>
            </a:extLst>
          </p:cNvPr>
          <p:cNvSpPr/>
          <p:nvPr/>
        </p:nvSpPr>
        <p:spPr>
          <a:xfrm>
            <a:off x="694611" y="760502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Lógico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la Base de Datos</a:t>
            </a:r>
            <a:endParaRPr lang="en-US" sz="44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18AD06F-05E5-A4AA-07F3-7102DD1E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30" y="1610796"/>
            <a:ext cx="10719027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783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9EC9843-44C0-ACBC-6EED-85A79D7864F9}"/>
              </a:ext>
            </a:extLst>
          </p:cNvPr>
          <p:cNvSpPr/>
          <p:nvPr/>
        </p:nvSpPr>
        <p:spPr>
          <a:xfrm>
            <a:off x="694611" y="760502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Herramientas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Utilizadas</a:t>
            </a:r>
            <a:endParaRPr lang="en-US" sz="44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14B6B9-76BA-D533-9600-A58FB17C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97" y="2841171"/>
            <a:ext cx="7402276" cy="38172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0412A2-DC62-F176-2840-B94FE4AE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11" y="2621142"/>
            <a:ext cx="4254972" cy="42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25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ACCFE3-3573-D851-659E-6B525E25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620486"/>
            <a:ext cx="6927694" cy="29009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9922AE-51C0-5748-2CAA-6325013F0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3" y="2906484"/>
            <a:ext cx="6776357" cy="45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675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Situación Actual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Manejo manual de información contractual en papel.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Problemática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 riesgos operativos considerables.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Propuesta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Sistema informático integral para centralizar y digitalizar contratos.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E4206A-C5DC-C174-5BC4-523E61EF6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77" y="2501911"/>
            <a:ext cx="7045779" cy="32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8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AC9D74-8D90-FD11-2D61-6D55938A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93" y="304800"/>
            <a:ext cx="8393650" cy="35047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A8189CC-4B63-0D45-E82F-349EECA6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304800"/>
            <a:ext cx="3810000" cy="381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EA3B02-0D51-1A56-5FE1-844E6224F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624" y="4311181"/>
            <a:ext cx="5715151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954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Conclusiones y Próximos Pasos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304692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Transformación Digital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Modernización completa del proceso contractual.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70902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 Mejorada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Mayor confidencialidad y protección de datos.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330612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Implementación Gradual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Despliegue por fases con evaluación continua.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Capacitación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Formación continua para usuarios del sistema.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D4B1F8-ACDB-56CB-EA9C-C3EB78C1521A}"/>
              </a:ext>
            </a:extLst>
          </p:cNvPr>
          <p:cNvSpPr/>
          <p:nvPr/>
        </p:nvSpPr>
        <p:spPr>
          <a:xfrm>
            <a:off x="793790" y="486966"/>
            <a:ext cx="8162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Situación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Problematica</a:t>
            </a:r>
            <a:endParaRPr lang="en-US" sz="44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A63D2BCF-2B94-B832-705D-3A4B8A8E3CB6}"/>
              </a:ext>
            </a:extLst>
          </p:cNvPr>
          <p:cNvSpPr/>
          <p:nvPr/>
        </p:nvSpPr>
        <p:spPr>
          <a:xfrm>
            <a:off x="793790" y="1433957"/>
            <a:ext cx="13234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Un estudio de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Deloitte (2022)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en PYMES latinoamericanas reveló que el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68% de las empresas que gestionan contratos manualmente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sufren pérdidas anuales de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USD 15K–50K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debido a errores humanos. A esto se suma un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problema de seguridad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: según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IBM Security (2023)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, el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92% de las brechas en documentos físicos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ocurren por accesos no autorizados.</a:t>
            </a:r>
          </a:p>
          <a:p>
            <a:pPr algn="l"/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En este contexto, un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análisis interno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de la empresa identificó dos desafíos críticos:</a:t>
            </a:r>
          </a:p>
          <a:p>
            <a:pPr algn="l">
              <a:buFont typeface="+mj-lt"/>
              <a:buAutoNum type="arabicPeriod"/>
            </a:pP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Ineficiencia en la gestión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de documentos legales (procesos manuales, errores frecuentes, demoras).</a:t>
            </a:r>
          </a:p>
          <a:p>
            <a:pPr algn="l">
              <a:buFont typeface="+mj-lt"/>
              <a:buAutoNum type="arabicPeriod"/>
            </a:pP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Falta de control en la accesibilidad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, lo que expone información sensible a riesgos de seguridad o mal uso por parte del personal.</a:t>
            </a:r>
          </a:p>
          <a:p>
            <a:pPr algn="l"/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Estos factores generan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pérdidas económicas, vulnerabilidad legal y posibles sanciones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, lo que demanda una solución urgente.</a:t>
            </a:r>
          </a:p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4108767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EE5C3D-0146-A450-9106-03873EF4E5EE}"/>
              </a:ext>
            </a:extLst>
          </p:cNvPr>
          <p:cNvSpPr/>
          <p:nvPr/>
        </p:nvSpPr>
        <p:spPr>
          <a:xfrm>
            <a:off x="790423" y="626954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Generales</a:t>
            </a:r>
            <a:endParaRPr lang="en-US" sz="44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6E26B610-A4CC-545C-8C09-0BA30CEDA4B1}"/>
              </a:ext>
            </a:extLst>
          </p:cNvPr>
          <p:cNvSpPr/>
          <p:nvPr/>
        </p:nvSpPr>
        <p:spPr>
          <a:xfrm>
            <a:off x="793790" y="1433957"/>
            <a:ext cx="13234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Desarrollar un </a:t>
            </a:r>
            <a:r>
              <a:rPr lang="es-ES" sz="2000" b="1" i="0" dirty="0">
                <a:solidFill>
                  <a:srgbClr val="F8FAFF"/>
                </a:solidFill>
                <a:effectLst/>
                <a:latin typeface="quote-cjk-patch"/>
              </a:rPr>
              <a:t>sitio web seguro y automatizado</a:t>
            </a:r>
            <a:r>
              <a:rPr lang="es-ES" sz="2000" b="0" i="0" dirty="0">
                <a:solidFill>
                  <a:srgbClr val="F8FAFF"/>
                </a:solidFill>
                <a:effectLst/>
                <a:latin typeface="quote-cjk-patch"/>
              </a:rPr>
              <a:t> para la gestión de documentos legales, que elimine los procesos manuales, reduzca errores humanos y garantice el control de accesos, mitigando pérdidas económicas y riesgos de seguridad en la empresa.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2660439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Objetivos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Específicos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67" y="2366129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Centralización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50927" y="2629257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s-ES" sz="1800" b="0" i="0" dirty="0">
                <a:solidFill>
                  <a:srgbClr val="F8FAFF"/>
                </a:solidFill>
                <a:effectLst/>
                <a:latin typeface="quote-cjk-patch"/>
              </a:rPr>
              <a:t>Diseñar una base de datos para almacenar la información de la web y centralizar los datos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69" y="3786426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Automatización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81249" y="4049554"/>
            <a:ext cx="4753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Implementar un módulo de </a:t>
            </a:r>
            <a:r>
              <a:rPr lang="es-ES" sz="1600" b="1" i="0" dirty="0">
                <a:solidFill>
                  <a:srgbClr val="F8FAFF"/>
                </a:solidFill>
                <a:effectLst/>
                <a:latin typeface="quote-cjk-patch"/>
              </a:rPr>
              <a:t>carga, clasificación y firma digital</a:t>
            </a: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 de documentos legales (contratos, acuerdos) con validaciones </a:t>
            </a:r>
          </a:p>
          <a:p>
            <a:pPr marL="0" indent="0" algn="l">
              <a:buNone/>
            </a:pP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automáticas (ej. campos obligatorios, formatos).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790" y="5206722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911572" y="5469850"/>
            <a:ext cx="46620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Diseñar un sistema de </a:t>
            </a:r>
            <a:r>
              <a:rPr lang="es-ES" sz="1600" b="1" i="0" dirty="0">
                <a:solidFill>
                  <a:srgbClr val="F8FAFF"/>
                </a:solidFill>
                <a:effectLst/>
                <a:latin typeface="quote-cjk-patch"/>
              </a:rPr>
              <a:t>roles y permisos</a:t>
            </a: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 (RBAC) para restringir accesos según jerarquías (ej. HR solo ve</a:t>
            </a:r>
          </a:p>
          <a:p>
            <a:pPr marL="0" indent="0" algn="l">
              <a:buNone/>
            </a:pPr>
            <a:r>
              <a:rPr lang="es-ES" sz="1600" b="0" i="0" dirty="0">
                <a:solidFill>
                  <a:srgbClr val="F8FAFF"/>
                </a:solidFill>
                <a:effectLst/>
                <a:latin typeface="quote-cjk-patch"/>
              </a:rPr>
              <a:t> contratos laborales)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8" name="Shape 13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011" y="6627019"/>
            <a:ext cx="318968" cy="39862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42014" y="6890147"/>
            <a:ext cx="50419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s-ES" sz="2000" dirty="0">
                <a:solidFill>
                  <a:srgbClr val="F8FAFF"/>
                </a:solidFill>
                <a:latin typeface="quote-cjk-patch"/>
              </a:rPr>
              <a:t>Al diseñar un sitio web accesible desde cualquier parte y en todo</a:t>
            </a:r>
          </a:p>
          <a:p>
            <a:pPr marL="0" indent="0" algn="l">
              <a:buNone/>
            </a:pPr>
            <a:r>
              <a:rPr lang="es-ES" sz="2000" dirty="0">
                <a:solidFill>
                  <a:srgbClr val="F8FAFF"/>
                </a:solidFill>
                <a:latin typeface="quote-cjk-patch"/>
              </a:rPr>
              <a:t>Momento se espera mejorar notablemente la eficiencia del trabajo.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FBB0FF1-6EB4-8463-B706-34474711BCD0}"/>
              </a:ext>
            </a:extLst>
          </p:cNvPr>
          <p:cNvSpPr/>
          <p:nvPr/>
        </p:nvSpPr>
        <p:spPr>
          <a:xfrm>
            <a:off x="793790" y="749616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Documentación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del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Negocio</a:t>
            </a:r>
            <a:endParaRPr lang="en-US" sz="44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3EC53180-213C-7B08-0A0C-E21EEE60BA1E}"/>
              </a:ext>
            </a:extLst>
          </p:cNvPr>
          <p:cNvSpPr/>
          <p:nvPr/>
        </p:nvSpPr>
        <p:spPr>
          <a:xfrm>
            <a:off x="2045647" y="3550511"/>
            <a:ext cx="44165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sigueinte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documentción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describe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negocio</a:t>
            </a: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y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procesos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que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ocurren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516BEB4-896D-BE30-87A2-F8B4A54A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38058"/>
            <a:ext cx="1134070" cy="13608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C8A2F5-10AA-A32A-E419-B0554061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91" r="7911"/>
          <a:stretch/>
        </p:blipFill>
        <p:spPr>
          <a:xfrm>
            <a:off x="7739743" y="10886"/>
            <a:ext cx="6890657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10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F20051-2C02-8FBE-A975-C6F91CA4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20" y="1294750"/>
            <a:ext cx="7350579" cy="640778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3C49D06-AB55-FCF2-80C4-888F64005DAD}"/>
              </a:ext>
            </a:extLst>
          </p:cNvPr>
          <p:cNvSpPr/>
          <p:nvPr/>
        </p:nvSpPr>
        <p:spPr>
          <a:xfrm>
            <a:off x="793790" y="527063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Caso de Uso Del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Negocio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41797051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732C1E-DEAA-0BEC-7CED-71AD03779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949437"/>
            <a:ext cx="9477375" cy="61341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455EB9FA-22EE-3531-DA33-E92AFC5C924C}"/>
              </a:ext>
            </a:extLst>
          </p:cNvPr>
          <p:cNvSpPr/>
          <p:nvPr/>
        </p:nvSpPr>
        <p:spPr>
          <a:xfrm>
            <a:off x="793790" y="43997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Actividad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Gestiona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Fechas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Contrato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018964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4AE507-1796-79A2-E112-6C07D884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4" y="1498146"/>
            <a:ext cx="13331111" cy="588236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89C64E7-215B-7B1B-5689-BC822DBBCEEF}"/>
              </a:ext>
            </a:extLst>
          </p:cNvPr>
          <p:cNvSpPr/>
          <p:nvPr/>
        </p:nvSpPr>
        <p:spPr>
          <a:xfrm>
            <a:off x="793790" y="439977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Diagrama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De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Actividad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 Crear 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Oferta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6577170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976</Words>
  <Application>Microsoft Office PowerPoint</Application>
  <PresentationFormat>Personalizado</PresentationFormat>
  <Paragraphs>97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Sora Medium</vt:lpstr>
      <vt:lpstr>Arial</vt:lpstr>
      <vt:lpstr>Noto Sans TC Bold</vt:lpstr>
      <vt:lpstr>Calibri</vt:lpstr>
      <vt:lpstr>quote-cjk-patch</vt:lpstr>
      <vt:lpstr>Noto Sans TC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FloquiPC</cp:lastModifiedBy>
  <cp:revision>13</cp:revision>
  <dcterms:created xsi:type="dcterms:W3CDTF">2025-05-20T03:45:49Z</dcterms:created>
  <dcterms:modified xsi:type="dcterms:W3CDTF">2025-06-06T05:50:59Z</dcterms:modified>
</cp:coreProperties>
</file>